
<file path=[Content_Types].xml><?xml version="1.0" encoding="utf-8"?>
<Types xmlns="http://schemas.openxmlformats.org/package/2006/content-types">
  <Default Extension="png" ContentType="image/png"/>
  <Default Extension="jpeg" ContentType="image/jpe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301" r:id="rId5"/>
    <p:sldId id="302" r:id="rId6"/>
    <p:sldId id="262" r:id="rId7"/>
    <p:sldId id="263" r:id="rId8"/>
    <p:sldId id="303" r:id="rId9"/>
    <p:sldId id="313" r:id="rId10"/>
    <p:sldId id="304" r:id="rId11"/>
    <p:sldId id="305" r:id="rId12"/>
    <p:sldId id="306" r:id="rId13"/>
    <p:sldId id="307" r:id="rId14"/>
    <p:sldId id="312" r:id="rId15"/>
    <p:sldId id="265" r:id="rId16"/>
    <p:sldId id="314" r:id="rId17"/>
    <p:sldId id="315" r:id="rId18"/>
    <p:sldId id="316" r:id="rId19"/>
    <p:sldId id="320" r:id="rId20"/>
    <p:sldId id="309" r:id="rId21"/>
    <p:sldId id="318" r:id="rId22"/>
    <p:sldId id="310" r:id="rId23"/>
    <p:sldId id="323" r:id="rId24"/>
    <p:sldId id="311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ea typeface="宋体" charset="0"/>
              </a:rPr>
              <a:t>各位老师们好，我叫郭志，下面我来介绍我的毕业设计，</a:t>
            </a:r>
            <a:r>
              <a:rPr dirty="0" smtClean="0">
                <a:sym typeface="+mn-ea"/>
              </a:rPr>
              <a:t>树莓派平台上 A</a:t>
            </a:r>
            <a:r>
              <a:rPr lang="en-US" dirty="0" smtClean="0">
                <a:sym typeface="+mn-ea"/>
              </a:rPr>
              <a:t>dagio</a:t>
            </a:r>
            <a:r>
              <a:rPr dirty="0" smtClean="0">
                <a:sym typeface="+mn-ea"/>
              </a:rPr>
              <a:t> 虚拟化系统的扩展与优化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本工作对</a:t>
            </a:r>
            <a:r>
              <a:rPr lang="en-US" altLang="zh-CN"/>
              <a:t>Adagio</a:t>
            </a:r>
            <a:r>
              <a:rPr lang="zh-CN" altLang="en-US">
                <a:ea typeface="宋体" charset="0"/>
              </a:rPr>
              <a:t>的拓展优化在四个方面展开，首先是将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移植到树莓派平台上，第二个是通过</a:t>
            </a:r>
            <a:r>
              <a:rPr lang="en-US" altLang="zh-CN">
                <a:ea typeface="宋体" charset="0"/>
              </a:rPr>
              <a:t>MMIO</a:t>
            </a:r>
            <a:r>
              <a:rPr lang="zh-CN" altLang="en-US">
                <a:ea typeface="宋体" charset="0"/>
              </a:rPr>
              <a:t>的方式实现中断虚拟化，第三是让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支持多个</a:t>
            </a:r>
            <a:r>
              <a:rPr lang="en-US" altLang="zh-CN">
                <a:ea typeface="宋体" charset="0"/>
              </a:rPr>
              <a:t>VCPU</a:t>
            </a:r>
            <a:r>
              <a:rPr lang="zh-CN" altLang="en-US">
                <a:ea typeface="宋体" charset="0"/>
              </a:rPr>
              <a:t>，最后是让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支持多个虚拟机。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接下来对这些模块进行具体介绍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为了将</a:t>
            </a:r>
            <a:r>
              <a:rPr lang="en-US" altLang="zh-CN"/>
              <a:t>Adagio</a:t>
            </a:r>
            <a:r>
              <a:rPr lang="zh-CN" altLang="en-US">
                <a:ea typeface="宋体" charset="0"/>
              </a:rPr>
              <a:t>移植到树莓派平台上，本工作将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所在的分支合并到</a:t>
            </a:r>
            <a:r>
              <a:rPr lang="en-US" altLang="zh-CN">
                <a:ea typeface="宋体" charset="0"/>
              </a:rPr>
              <a:t>ChCore</a:t>
            </a:r>
            <a:r>
              <a:rPr lang="zh-CN" altLang="en-US">
                <a:ea typeface="宋体" charset="0"/>
              </a:rPr>
              <a:t>主线上，此时</a:t>
            </a:r>
            <a:r>
              <a:rPr lang="en-US" altLang="zh-CN">
                <a:ea typeface="宋体" charset="0"/>
              </a:rPr>
              <a:t>ChCore</a:t>
            </a:r>
            <a:r>
              <a:rPr lang="zh-CN" altLang="en-US">
                <a:ea typeface="宋体" charset="0"/>
              </a:rPr>
              <a:t>主线上与树莓派有关代码能够被我们使用；本工作使能并处理树莓派上的</a:t>
            </a:r>
            <a:r>
              <a:rPr lang="en-US" altLang="zh-CN">
                <a:ea typeface="宋体" charset="0"/>
              </a:rPr>
              <a:t>VTimer</a:t>
            </a:r>
            <a:r>
              <a:rPr lang="zh-CN" altLang="en-US">
                <a:ea typeface="宋体" charset="0"/>
              </a:rPr>
              <a:t>中断，让虚拟机能够拥有时钟中断；并通过</a:t>
            </a:r>
            <a:r>
              <a:rPr lang="en-US" altLang="zh-CN">
                <a:ea typeface="宋体" charset="0"/>
              </a:rPr>
              <a:t>MMIO</a:t>
            </a:r>
            <a:r>
              <a:rPr lang="zh-CN" altLang="en-US">
                <a:ea typeface="宋体" charset="0"/>
              </a:rPr>
              <a:t>实现了中断虚拟化。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完成这些，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被移植到树莓派</a:t>
            </a:r>
            <a:r>
              <a:rPr lang="en-US" altLang="zh-CN">
                <a:ea typeface="宋体" charset="0"/>
              </a:rPr>
              <a:t>3B+</a:t>
            </a:r>
            <a:r>
              <a:rPr lang="zh-CN" altLang="en-US">
                <a:ea typeface="宋体" charset="0"/>
              </a:rPr>
              <a:t>平台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ea typeface="宋体" charset="0"/>
              </a:rPr>
              <a:t>在</a:t>
            </a:r>
            <a:r>
              <a:rPr lang="en-US" altLang="zh-CN">
                <a:ea typeface="宋体" charset="0"/>
              </a:rPr>
              <a:t>ARM GIC</a:t>
            </a:r>
            <a:r>
              <a:rPr lang="zh-CN" altLang="en-US">
                <a:ea typeface="宋体" charset="0"/>
              </a:rPr>
              <a:t>中断机制中，操作系统需要读</a:t>
            </a:r>
            <a:r>
              <a:rPr lang="en-US" altLang="zh-CN">
                <a:ea typeface="宋体" charset="0"/>
              </a:rPr>
              <a:t>GICC IAR</a:t>
            </a:r>
            <a:r>
              <a:rPr lang="zh-CN" altLang="en-US">
                <a:ea typeface="宋体" charset="0"/>
              </a:rPr>
              <a:t>寄存器来</a:t>
            </a:r>
            <a:r>
              <a:rPr lang="en-US" altLang="zh-CN">
                <a:ea typeface="宋体" charset="0"/>
              </a:rPr>
              <a:t>ack</a:t>
            </a:r>
            <a:r>
              <a:rPr lang="zh-CN" altLang="en-US">
                <a:ea typeface="宋体" charset="0"/>
              </a:rPr>
              <a:t>一个中断，写</a:t>
            </a:r>
            <a:r>
              <a:rPr lang="en-US" altLang="zh-CN">
                <a:ea typeface="宋体" charset="0"/>
              </a:rPr>
              <a:t>GICC</a:t>
            </a:r>
            <a:r>
              <a:rPr lang="en-US" altLang="en-US">
                <a:ea typeface="宋体" charset="0"/>
              </a:rPr>
              <a:t>_EOIR</a:t>
            </a:r>
            <a:r>
              <a:rPr lang="zh-CN" altLang="en-US">
                <a:ea typeface="宋体" charset="0"/>
              </a:rPr>
              <a:t>寄存器来</a:t>
            </a:r>
            <a:r>
              <a:rPr lang="en-US" altLang="zh-CN">
                <a:ea typeface="宋体" charset="0"/>
              </a:rPr>
              <a:t>EOI</a:t>
            </a:r>
            <a:r>
              <a:rPr lang="zh-CN" altLang="en-US">
                <a:ea typeface="宋体" charset="0"/>
              </a:rPr>
              <a:t>一个中断，在</a:t>
            </a:r>
            <a:r>
              <a:rPr lang="en-US" altLang="zh-CN">
                <a:ea typeface="宋体" charset="0"/>
              </a:rPr>
              <a:t>Hikey970</a:t>
            </a:r>
            <a:r>
              <a:rPr lang="zh-CN" altLang="en-US">
                <a:ea typeface="宋体" charset="0"/>
              </a:rPr>
              <a:t>中，虚拟机能够直接读写</a:t>
            </a:r>
            <a:r>
              <a:rPr lang="en-US" altLang="zh-CN">
                <a:ea typeface="宋体" charset="0"/>
              </a:rPr>
              <a:t>VGIC</a:t>
            </a:r>
            <a:r>
              <a:rPr lang="zh-CN" altLang="en-US">
                <a:ea typeface="宋体" charset="0"/>
              </a:rPr>
              <a:t>提供的硬件寄存器来完成中断的</a:t>
            </a:r>
            <a:r>
              <a:rPr lang="en-US" altLang="zh-CN">
                <a:ea typeface="宋体" charset="0"/>
              </a:rPr>
              <a:t>ack</a:t>
            </a:r>
            <a:r>
              <a:rPr lang="zh-CN" altLang="en-US">
                <a:ea typeface="宋体" charset="0"/>
              </a:rPr>
              <a:t>和</a:t>
            </a:r>
            <a:r>
              <a:rPr lang="en-US" altLang="zh-CN">
                <a:ea typeface="宋体" charset="0"/>
              </a:rPr>
              <a:t>eoi</a:t>
            </a:r>
            <a:r>
              <a:rPr lang="zh-CN" altLang="en-US">
                <a:ea typeface="宋体" charset="0"/>
              </a:rPr>
              <a:t>操作。但是树莓派</a:t>
            </a:r>
            <a:r>
              <a:rPr lang="en-US" altLang="zh-CN">
                <a:ea typeface="宋体" charset="0"/>
              </a:rPr>
              <a:t>3B+</a:t>
            </a:r>
            <a:r>
              <a:rPr lang="zh-CN" altLang="en-US">
                <a:ea typeface="宋体" charset="0"/>
              </a:rPr>
              <a:t>中并没有实现</a:t>
            </a:r>
            <a:r>
              <a:rPr lang="en-US" altLang="zh-CN">
                <a:ea typeface="宋体" charset="0"/>
              </a:rPr>
              <a:t>VGIC</a:t>
            </a:r>
            <a:r>
              <a:rPr lang="zh-CN" altLang="en-US">
                <a:ea typeface="宋体" charset="0"/>
              </a:rPr>
              <a:t>，于是我们通过</a:t>
            </a:r>
            <a:r>
              <a:rPr lang="en-US" altLang="zh-CN">
                <a:ea typeface="宋体" charset="0"/>
              </a:rPr>
              <a:t>MMIO</a:t>
            </a:r>
            <a:r>
              <a:rPr lang="zh-CN" altLang="en-US">
                <a:ea typeface="宋体" charset="0"/>
              </a:rPr>
              <a:t>来实现中断虚拟化。具体步骤如该图所示，</a:t>
            </a:r>
            <a:r>
              <a:rPr lang="en-US" altLang="zh-CN">
                <a:ea typeface="宋体" charset="0"/>
              </a:rPr>
              <a:t>4,10</a:t>
            </a:r>
            <a:r>
              <a:rPr lang="zh-CN" altLang="en-US">
                <a:ea typeface="宋体" charset="0"/>
              </a:rPr>
              <a:t>两根线表示虚拟机在读</a:t>
            </a:r>
            <a:r>
              <a:rPr lang="en-US" altLang="zh-CN">
                <a:ea typeface="宋体" charset="0"/>
              </a:rPr>
              <a:t>GICC IAR</a:t>
            </a:r>
            <a:r>
              <a:rPr lang="zh-CN" altLang="en-US">
                <a:ea typeface="宋体" charset="0"/>
              </a:rPr>
              <a:t>与写</a:t>
            </a:r>
            <a:r>
              <a:rPr lang="en-US" altLang="zh-CN">
                <a:ea typeface="宋体" charset="0"/>
              </a:rPr>
              <a:t>GICC EOIR</a:t>
            </a:r>
            <a:r>
              <a:rPr lang="zh-CN" altLang="en-US">
                <a:ea typeface="宋体" charset="0"/>
              </a:rPr>
              <a:t>寄存器时产生下陷。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MMIO 模拟中断实现了在用户态向虚拟机模拟中断的功能。从中断触发到向虚拟机模拟该中断的过程也十分重要，它负责获取，保存所有虚拟机需要处理的中断的中断号。本文工作对该过程进行了重新实现。实现关键是通过一个队列来保存等待虚拟机处理的中断，而在之前</a:t>
            </a:r>
            <a:r>
              <a:rPr lang="en-US" altLang="zh-CN"/>
              <a:t>Adagio</a:t>
            </a:r>
            <a:r>
              <a:rPr lang="zh-CN" altLang="en-US">
                <a:ea typeface="宋体" charset="0"/>
              </a:rPr>
              <a:t>只能为一个虚拟机保存一个待处理的中断，这会导致丢中断的情况。</a:t>
            </a:r>
            <a:endParaRPr lang="en-US" altLang="zh-CN">
              <a:ea typeface="宋体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我们使用了物理</a:t>
            </a:r>
            <a:r>
              <a:rPr lang="en-US" altLang="zh-CN"/>
              <a:t>IPI</a:t>
            </a:r>
            <a:r>
              <a:rPr lang="zh-CN" altLang="en-US">
                <a:ea typeface="宋体" charset="0"/>
              </a:rPr>
              <a:t>来降低中断插入延迟。这是参考了</a:t>
            </a:r>
            <a:r>
              <a:rPr lang="en-US" altLang="zh-CN">
                <a:ea typeface="宋体" charset="0"/>
              </a:rPr>
              <a:t>KVM</a:t>
            </a:r>
            <a:r>
              <a:rPr lang="zh-CN" altLang="en-US">
                <a:ea typeface="宋体" charset="0"/>
              </a:rPr>
              <a:t>的设计。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本工作为</a:t>
            </a:r>
            <a:r>
              <a:rPr lang="en-US" altLang="zh-CN"/>
              <a:t>Adagio</a:t>
            </a:r>
            <a:r>
              <a:rPr lang="zh-CN" altLang="en-US">
                <a:ea typeface="宋体" charset="0"/>
              </a:rPr>
              <a:t>实现了多</a:t>
            </a:r>
            <a:r>
              <a:rPr lang="en-US" altLang="zh-CN">
                <a:ea typeface="宋体" charset="0"/>
              </a:rPr>
              <a:t>VCPU</a:t>
            </a:r>
            <a:r>
              <a:rPr lang="zh-CN" altLang="en-US">
                <a:ea typeface="宋体" charset="0"/>
              </a:rPr>
              <a:t>功能，通过多个线程来模拟多个</a:t>
            </a:r>
            <a:r>
              <a:rPr lang="en-US" altLang="zh-CN">
                <a:ea typeface="宋体" charset="0"/>
              </a:rPr>
              <a:t>VCPU</a:t>
            </a:r>
            <a:r>
              <a:rPr lang="zh-CN" altLang="en-US">
                <a:ea typeface="宋体" charset="0"/>
              </a:rPr>
              <a:t>，通过</a:t>
            </a:r>
            <a:r>
              <a:rPr lang="en-US" altLang="zh-CN">
                <a:ea typeface="宋体" charset="0"/>
              </a:rPr>
              <a:t>VMPIDR</a:t>
            </a:r>
            <a:r>
              <a:rPr lang="en-US" altLang="en-US">
                <a:ea typeface="宋体" charset="0"/>
              </a:rPr>
              <a:t>_EL2</a:t>
            </a:r>
            <a:r>
              <a:rPr lang="zh-CN" altLang="en-US">
                <a:ea typeface="宋体" charset="0"/>
              </a:rPr>
              <a:t>寄存器来模拟</a:t>
            </a:r>
            <a:r>
              <a:rPr lang="en-US" altLang="zh-CN">
                <a:ea typeface="宋体" charset="0"/>
              </a:rPr>
              <a:t>MPIDR</a:t>
            </a:r>
            <a:r>
              <a:rPr lang="en-US" altLang="en-US">
                <a:ea typeface="宋体" charset="0"/>
              </a:rPr>
              <a:t>_EL1</a:t>
            </a:r>
            <a:r>
              <a:rPr lang="zh-CN" altLang="en-US">
                <a:ea typeface="宋体" charset="0"/>
              </a:rPr>
              <a:t>寄存器，通过虚拟</a:t>
            </a:r>
            <a:r>
              <a:rPr lang="en-US" altLang="zh-CN">
                <a:ea typeface="宋体" charset="0"/>
              </a:rPr>
              <a:t>PSCI</a:t>
            </a:r>
            <a:r>
              <a:rPr lang="zh-CN" altLang="en-US">
                <a:ea typeface="宋体" charset="0"/>
              </a:rPr>
              <a:t>来</a:t>
            </a:r>
            <a:r>
              <a:rPr lang="en-US" altLang="zh-CN">
                <a:ea typeface="宋体" charset="0"/>
              </a:rPr>
              <a:t>boot</a:t>
            </a:r>
            <a:r>
              <a:rPr lang="zh-CN" altLang="en-US">
                <a:ea typeface="宋体" charset="0"/>
              </a:rPr>
              <a:t>虚拟机的</a:t>
            </a:r>
            <a:r>
              <a:rPr lang="en-US" altLang="zh-CN">
                <a:ea typeface="宋体" charset="0"/>
              </a:rPr>
              <a:t>secondary vcpus</a:t>
            </a:r>
            <a:r>
              <a:rPr lang="zh-CN" altLang="en-US">
                <a:ea typeface="宋体" charset="0"/>
              </a:rPr>
              <a:t>，并实现了虚拟</a:t>
            </a:r>
            <a:r>
              <a:rPr lang="en-US" altLang="zh-CN">
                <a:ea typeface="宋体" charset="0"/>
              </a:rPr>
              <a:t>IPI</a:t>
            </a:r>
            <a:r>
              <a:rPr lang="zh-CN" altLang="en-US">
                <a:ea typeface="宋体" charset="0"/>
              </a:rPr>
              <a:t>来让虚拟机控制多个</a:t>
            </a:r>
            <a:r>
              <a:rPr lang="en-US" altLang="zh-CN">
                <a:ea typeface="宋体" charset="0"/>
              </a:rPr>
              <a:t>vcpu</a:t>
            </a:r>
            <a:r>
              <a:rPr lang="zh-CN" altLang="en-US">
                <a:ea typeface="宋体" charset="0"/>
              </a:rPr>
              <a:t>。该图展示了虚拟机</a:t>
            </a:r>
            <a:r>
              <a:rPr lang="en-US" altLang="zh-CN">
                <a:ea typeface="宋体" charset="0"/>
              </a:rPr>
              <a:t>VCPU0</a:t>
            </a:r>
            <a:r>
              <a:rPr lang="zh-CN" altLang="en-US">
                <a:ea typeface="宋体" charset="0"/>
              </a:rPr>
              <a:t>向</a:t>
            </a:r>
            <a:r>
              <a:rPr lang="en-US" altLang="zh-CN">
                <a:ea typeface="宋体" charset="0"/>
              </a:rPr>
              <a:t>VCPU1</a:t>
            </a:r>
            <a:r>
              <a:rPr lang="zh-CN" altLang="en-US">
                <a:ea typeface="宋体" charset="0"/>
              </a:rPr>
              <a:t>发送</a:t>
            </a:r>
            <a:r>
              <a:rPr lang="en-US" altLang="zh-CN">
                <a:ea typeface="宋体" charset="0"/>
              </a:rPr>
              <a:t>IPI</a:t>
            </a:r>
            <a:r>
              <a:rPr lang="zh-CN" altLang="en-US">
                <a:ea typeface="宋体" charset="0"/>
              </a:rPr>
              <a:t>的流程。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本工作为</a:t>
            </a:r>
            <a:r>
              <a:rPr lang="en-US" altLang="zh-CN"/>
              <a:t>Adagio</a:t>
            </a:r>
            <a:r>
              <a:rPr lang="zh-CN" altLang="en-US">
                <a:ea typeface="宋体" charset="0"/>
              </a:rPr>
              <a:t>实现了多</a:t>
            </a:r>
            <a:r>
              <a:rPr lang="en-US" altLang="zh-CN">
                <a:ea typeface="宋体" charset="0"/>
              </a:rPr>
              <a:t>VM</a:t>
            </a:r>
            <a:r>
              <a:rPr lang="zh-CN" altLang="en-US">
                <a:ea typeface="宋体" charset="0"/>
              </a:rPr>
              <a:t>功能，首先使用</a:t>
            </a:r>
            <a:r>
              <a:rPr lang="en-US" altLang="zh-CN">
                <a:ea typeface="宋体" charset="0"/>
              </a:rPr>
              <a:t>VMID</a:t>
            </a:r>
            <a:r>
              <a:rPr lang="zh-CN" altLang="en-US">
                <a:ea typeface="宋体" charset="0"/>
              </a:rPr>
              <a:t>来避免了进入虚拟机前需要的</a:t>
            </a:r>
            <a:r>
              <a:rPr lang="en-US" altLang="zh-CN">
                <a:ea typeface="宋体" charset="0"/>
              </a:rPr>
              <a:t>flush tlb</a:t>
            </a:r>
            <a:r>
              <a:rPr lang="zh-CN" altLang="en-US">
                <a:ea typeface="宋体" charset="0"/>
              </a:rPr>
              <a:t>。设计并实现了</a:t>
            </a:r>
            <a:r>
              <a:rPr lang="en-US" altLang="zh-CN">
                <a:ea typeface="宋体" charset="0"/>
              </a:rPr>
              <a:t>ChCore</a:t>
            </a:r>
            <a:r>
              <a:rPr lang="zh-CN" altLang="en-US">
                <a:ea typeface="宋体" charset="0"/>
              </a:rPr>
              <a:t>上的服务进程</a:t>
            </a:r>
            <a:r>
              <a:rPr lang="en-US" altLang="zh-CN">
                <a:ea typeface="宋体" charset="0"/>
              </a:rPr>
              <a:t>UartMgr</a:t>
            </a:r>
            <a:r>
              <a:rPr lang="zh-CN" altLang="en-US">
                <a:ea typeface="宋体" charset="0"/>
              </a:rPr>
              <a:t>，它能够实现虚拟机的前后台机制。通过它虚拟机之间能够进行切换。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接下来对系统的测试阶段进行介绍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针对本工作实现的功能，我们进行了充足的功能测试，对于中断虚拟化，我们实现了一个能够处理中断，并且读写</a:t>
            </a:r>
            <a:r>
              <a:rPr lang="en-US" altLang="zh-CN"/>
              <a:t>uart</a:t>
            </a:r>
            <a:r>
              <a:rPr lang="zh-CN" altLang="en-US">
                <a:ea typeface="宋体" charset="0"/>
              </a:rPr>
              <a:t>设备的虚拟机，来测试中断虚拟化功能是否正常。对于多</a:t>
            </a:r>
            <a:r>
              <a:rPr lang="en-US" altLang="zh-CN">
                <a:ea typeface="宋体" charset="0"/>
              </a:rPr>
              <a:t>VCPU</a:t>
            </a:r>
            <a:r>
              <a:rPr lang="zh-CN" altLang="en-US">
                <a:ea typeface="宋体" charset="0"/>
              </a:rPr>
              <a:t>模块，我们实现了一个拥有</a:t>
            </a:r>
            <a:r>
              <a:rPr lang="en-US" altLang="zh-CN">
                <a:ea typeface="宋体" charset="0"/>
              </a:rPr>
              <a:t>4</a:t>
            </a:r>
            <a:r>
              <a:rPr lang="zh-CN" altLang="en-US">
                <a:ea typeface="宋体" charset="0"/>
              </a:rPr>
              <a:t>个</a:t>
            </a:r>
            <a:r>
              <a:rPr lang="en-US" altLang="zh-CN">
                <a:ea typeface="宋体" charset="0"/>
              </a:rPr>
              <a:t>CPU</a:t>
            </a:r>
            <a:r>
              <a:rPr lang="zh-CN" altLang="en-US">
                <a:ea typeface="宋体" charset="0"/>
              </a:rPr>
              <a:t>，能够发送</a:t>
            </a:r>
            <a:r>
              <a:rPr lang="en-US" altLang="zh-CN">
                <a:ea typeface="宋体" charset="0"/>
              </a:rPr>
              <a:t>IPI</a:t>
            </a:r>
            <a:r>
              <a:rPr lang="zh-CN" altLang="en-US">
                <a:ea typeface="宋体" charset="0"/>
              </a:rPr>
              <a:t>的虚拟机，来测试多</a:t>
            </a:r>
            <a:r>
              <a:rPr lang="en-US" altLang="zh-CN">
                <a:ea typeface="宋体" charset="0"/>
              </a:rPr>
              <a:t>VCPU</a:t>
            </a:r>
            <a:r>
              <a:rPr lang="zh-CN" altLang="en-US">
                <a:ea typeface="宋体" charset="0"/>
              </a:rPr>
              <a:t>的功能是否正常，并且我们还制作了多</a:t>
            </a:r>
            <a:r>
              <a:rPr lang="en-US" altLang="zh-CN">
                <a:ea typeface="宋体" charset="0"/>
              </a:rPr>
              <a:t>CPU</a:t>
            </a:r>
            <a:r>
              <a:rPr lang="zh-CN" altLang="en-US">
                <a:ea typeface="宋体" charset="0"/>
              </a:rPr>
              <a:t>的</a:t>
            </a:r>
            <a:r>
              <a:rPr lang="en-US" altLang="zh-CN">
                <a:ea typeface="宋体" charset="0"/>
              </a:rPr>
              <a:t>Linux dtb</a:t>
            </a:r>
            <a:r>
              <a:rPr lang="zh-CN" altLang="en-US">
                <a:ea typeface="宋体" charset="0"/>
              </a:rPr>
              <a:t>文件，结果表明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支持</a:t>
            </a:r>
            <a:r>
              <a:rPr lang="en-US" altLang="zh-CN">
                <a:ea typeface="宋体" charset="0"/>
              </a:rPr>
              <a:t>Linux</a:t>
            </a:r>
            <a:r>
              <a:rPr lang="zh-CN" altLang="en-US">
                <a:ea typeface="宋体" charset="0"/>
              </a:rPr>
              <a:t>虚拟机拥有</a:t>
            </a:r>
            <a:r>
              <a:rPr lang="en-US" altLang="zh-CN">
                <a:ea typeface="宋体" charset="0"/>
              </a:rPr>
              <a:t>4</a:t>
            </a:r>
            <a:r>
              <a:rPr lang="zh-CN" altLang="en-US">
                <a:ea typeface="宋体" charset="0"/>
              </a:rPr>
              <a:t>个</a:t>
            </a:r>
            <a:r>
              <a:rPr lang="en-US" altLang="zh-CN">
                <a:ea typeface="宋体" charset="0"/>
              </a:rPr>
              <a:t>VCPU</a:t>
            </a:r>
            <a:r>
              <a:rPr lang="zh-CN" altLang="en-US">
                <a:ea typeface="宋体" charset="0"/>
              </a:rPr>
              <a:t>。对于多虚拟机模块，我们实现了一个多虚拟机测试框架，并且测试结果表明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支持同时跑</a:t>
            </a:r>
            <a:r>
              <a:rPr lang="en-US" altLang="zh-CN">
                <a:ea typeface="宋体" charset="0"/>
              </a:rPr>
              <a:t>8</a:t>
            </a:r>
            <a:r>
              <a:rPr lang="zh-CN" altLang="en-US">
                <a:ea typeface="宋体" charset="0"/>
              </a:rPr>
              <a:t>个</a:t>
            </a:r>
            <a:r>
              <a:rPr lang="en-US" altLang="zh-CN">
                <a:ea typeface="宋体" charset="0"/>
              </a:rPr>
              <a:t>Linux</a:t>
            </a:r>
            <a:r>
              <a:rPr lang="zh-CN" altLang="en-US">
                <a:ea typeface="宋体" charset="0"/>
              </a:rPr>
              <a:t>虚拟机。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本展示分为五个部分，分别是相关背景、系统设计、系统实现、测试和总结这五个部分。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最后对本文工作进行总结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本工作是对</a:t>
            </a:r>
            <a:r>
              <a:rPr lang="en-US" altLang="zh-CN" dirty="0"/>
              <a:t>Adagio</a:t>
            </a:r>
            <a:r>
              <a:rPr lang="zh-CN" altLang="en-US" dirty="0">
                <a:ea typeface="宋体" charset="0"/>
              </a:rPr>
              <a:t>的扩展与优化，首先将</a:t>
            </a:r>
            <a:r>
              <a:rPr lang="en-US" altLang="zh-CN" dirty="0">
                <a:ea typeface="宋体" charset="0"/>
              </a:rPr>
              <a:t>Adagio</a:t>
            </a:r>
            <a:r>
              <a:rPr lang="zh-CN" altLang="en-US" dirty="0">
                <a:ea typeface="宋体" charset="0"/>
              </a:rPr>
              <a:t>扩展到树莓派平台上，将</a:t>
            </a:r>
            <a:r>
              <a:rPr lang="en-US" altLang="zh-CN" dirty="0">
                <a:ea typeface="宋体" charset="0"/>
              </a:rPr>
              <a:t>Adagio</a:t>
            </a:r>
            <a:r>
              <a:rPr lang="zh-CN" altLang="en-US" dirty="0">
                <a:ea typeface="宋体" charset="0"/>
              </a:rPr>
              <a:t>扩展到支持多个</a:t>
            </a:r>
            <a:r>
              <a:rPr lang="en-US" altLang="zh-CN" dirty="0">
                <a:ea typeface="宋体" charset="0"/>
              </a:rPr>
              <a:t>VCPU</a:t>
            </a:r>
            <a:r>
              <a:rPr lang="zh-CN" altLang="en-US" dirty="0">
                <a:ea typeface="宋体" charset="0"/>
              </a:rPr>
              <a:t>，将</a:t>
            </a:r>
            <a:r>
              <a:rPr lang="en-US" altLang="zh-CN" dirty="0">
                <a:ea typeface="宋体" charset="0"/>
              </a:rPr>
              <a:t>Adagio</a:t>
            </a:r>
            <a:r>
              <a:rPr lang="zh-CN" altLang="en-US" dirty="0">
                <a:ea typeface="宋体" charset="0"/>
              </a:rPr>
              <a:t>扩展到支持多个虚拟机。在中断虚拟化，</a:t>
            </a:r>
            <a:r>
              <a:rPr lang="en-US" altLang="zh-CN" dirty="0">
                <a:ea typeface="宋体" charset="0"/>
              </a:rPr>
              <a:t> CPU</a:t>
            </a:r>
            <a:r>
              <a:rPr lang="zh-CN" altLang="en-US" dirty="0">
                <a:ea typeface="宋体" charset="0"/>
              </a:rPr>
              <a:t>虚拟化，内存虚拟化都对</a:t>
            </a:r>
            <a:r>
              <a:rPr lang="en-US" altLang="zh-CN" dirty="0">
                <a:ea typeface="宋体" charset="0"/>
              </a:rPr>
              <a:t>Adagio</a:t>
            </a:r>
            <a:r>
              <a:rPr lang="zh-CN" altLang="en-US" dirty="0">
                <a:ea typeface="宋体" charset="0"/>
              </a:rPr>
              <a:t>作出了优化。</a:t>
            </a:r>
            <a:endParaRPr lang="zh-CN" altLang="en-US" dirty="0">
              <a:ea typeface="宋体" charset="0"/>
            </a:endParaRPr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这就是本人毕设的全部工作，谢谢！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首先，介绍本文的相关背景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algn="l"/>
            <a:r>
              <a:rPr lang="en-US" altLang="zh-CN"/>
              <a:t>IPADS</a:t>
            </a:r>
            <a:r>
              <a:rPr lang="zh-CN" altLang="en-US">
                <a:ea typeface="宋体" charset="0"/>
              </a:rPr>
              <a:t>实验室面向物联网领域实现了微内核操作系统</a:t>
            </a:r>
            <a:r>
              <a:rPr lang="en-US" altLang="zh-CN">
                <a:ea typeface="宋体" charset="0"/>
              </a:rPr>
              <a:t>ChCore</a:t>
            </a:r>
            <a:r>
              <a:rPr lang="zh-CN" altLang="en-US">
                <a:ea typeface="宋体" charset="0"/>
              </a:rPr>
              <a:t>。</a:t>
            </a:r>
            <a:r>
              <a:rPr lang="en-US" altLang="zh-CN">
                <a:ea typeface="宋体" charset="0"/>
              </a:rPr>
              <a:t>ChCore</a:t>
            </a:r>
            <a:r>
              <a:rPr lang="zh-CN" altLang="en-US">
                <a:ea typeface="宋体" charset="0"/>
              </a:rPr>
              <a:t>支持三个平台，分别是树莓派</a:t>
            </a:r>
            <a:r>
              <a:rPr lang="en-US" altLang="zh-CN">
                <a:ea typeface="宋体" charset="0"/>
              </a:rPr>
              <a:t>3b+</a:t>
            </a:r>
            <a:r>
              <a:rPr lang="zh-CN" altLang="en-US">
                <a:ea typeface="宋体" charset="0"/>
              </a:rPr>
              <a:t>，</a:t>
            </a:r>
            <a:r>
              <a:rPr lang="en-US" altLang="zh-CN">
                <a:ea typeface="宋体" charset="0"/>
              </a:rPr>
              <a:t>Hikey970</a:t>
            </a:r>
            <a:r>
              <a:rPr lang="zh-CN" altLang="en-US">
                <a:ea typeface="宋体" charset="0"/>
              </a:rPr>
              <a:t>和</a:t>
            </a:r>
            <a:r>
              <a:rPr lang="en-US" altLang="zh-CN">
                <a:ea typeface="宋体" charset="0"/>
              </a:rPr>
              <a:t>X86</a:t>
            </a:r>
            <a:r>
              <a:rPr lang="zh-CN" altLang="en-US">
                <a:ea typeface="宋体" charset="0"/>
              </a:rPr>
              <a:t>。树莓派</a:t>
            </a:r>
            <a:r>
              <a:rPr lang="en-US" altLang="zh-CN">
                <a:ea typeface="宋体" charset="0"/>
              </a:rPr>
              <a:t>3B+</a:t>
            </a:r>
            <a:r>
              <a:rPr lang="zh-CN" altLang="en-US">
                <a:ea typeface="宋体" charset="0"/>
              </a:rPr>
              <a:t>和</a:t>
            </a:r>
            <a:r>
              <a:rPr lang="en-US" altLang="zh-CN">
                <a:ea typeface="宋体" charset="0"/>
              </a:rPr>
              <a:t>Hikey970</a:t>
            </a:r>
            <a:r>
              <a:rPr lang="zh-CN" altLang="en-US">
                <a:ea typeface="宋体" charset="0"/>
              </a:rPr>
              <a:t>都属于</a:t>
            </a:r>
            <a:r>
              <a:rPr lang="en-US" altLang="zh-CN">
                <a:ea typeface="宋体" charset="0"/>
              </a:rPr>
              <a:t>ARM</a:t>
            </a:r>
            <a:r>
              <a:rPr lang="zh-CN" altLang="en-US">
                <a:ea typeface="宋体" charset="0"/>
              </a:rPr>
              <a:t>架构。</a:t>
            </a:r>
            <a:endParaRPr lang="en-US" altLang="zh-CN">
              <a:ea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ChCore</a:t>
            </a:r>
            <a:r>
              <a:rPr lang="zh-CN" altLang="en-US">
                <a:ea typeface="宋体" charset="0"/>
              </a:rPr>
              <a:t>上，</a:t>
            </a:r>
            <a:r>
              <a:rPr lang="en-US" altLang="zh-CN">
                <a:ea typeface="宋体" charset="0"/>
              </a:rPr>
              <a:t>IPADS</a:t>
            </a:r>
            <a:r>
              <a:rPr lang="zh-CN" altLang="en-US">
                <a:ea typeface="宋体" charset="0"/>
              </a:rPr>
              <a:t>实验室实现了虚拟化系统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。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是针对与</a:t>
            </a:r>
            <a:r>
              <a:rPr lang="en-US" altLang="zh-CN">
                <a:ea typeface="宋体" charset="0"/>
              </a:rPr>
              <a:t>ARM</a:t>
            </a:r>
            <a:r>
              <a:rPr lang="zh-CN" altLang="en-US">
                <a:ea typeface="宋体" charset="0"/>
              </a:rPr>
              <a:t>架构实现的，充分利用了</a:t>
            </a:r>
            <a:r>
              <a:rPr lang="en-US" altLang="zh-CN">
                <a:ea typeface="宋体" charset="0"/>
              </a:rPr>
              <a:t>ARMv8.0</a:t>
            </a:r>
            <a:r>
              <a:rPr lang="zh-CN" altLang="en-US">
                <a:ea typeface="宋体" charset="0"/>
              </a:rPr>
              <a:t>中的硬件虚拟化机制。在本工作之前，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只能够运行在</a:t>
            </a:r>
            <a:r>
              <a:rPr lang="en-US" altLang="zh-CN">
                <a:ea typeface="宋体" charset="0"/>
              </a:rPr>
              <a:t>Hikey970</a:t>
            </a:r>
            <a:r>
              <a:rPr lang="zh-CN" altLang="en-US">
                <a:ea typeface="宋体" charset="0"/>
              </a:rPr>
              <a:t>上。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Raspberry Pi</a:t>
            </a:r>
            <a:r>
              <a:rPr lang="zh-CN" altLang="en-US">
                <a:ea typeface="宋体" charset="0"/>
              </a:rPr>
              <a:t>作为最为流行的单板机，不仅</a:t>
            </a:r>
            <a:r>
              <a:rPr lang="zh-CN" altLang="en-US">
                <a:ea typeface="宋体" charset="0"/>
                <a:sym typeface="+mn-ea"/>
              </a:rPr>
              <a:t>是本工作基于的硬件平台，也</a:t>
            </a:r>
            <a:r>
              <a:rPr lang="zh-CN" altLang="en-US">
                <a:ea typeface="宋体" charset="0"/>
                <a:sym typeface="+mn-ea"/>
              </a:rPr>
              <a:t>是</a:t>
            </a:r>
            <a:r>
              <a:rPr lang="en-US" altLang="zh-CN">
                <a:ea typeface="宋体" charset="0"/>
                <a:sym typeface="+mn-ea"/>
              </a:rPr>
              <a:t>ChCore</a:t>
            </a:r>
            <a:r>
              <a:rPr lang="zh-CN" altLang="en-US">
                <a:ea typeface="宋体" charset="0"/>
                <a:sym typeface="+mn-ea"/>
              </a:rPr>
              <a:t>支持的首要硬件平台</a:t>
            </a:r>
            <a:r>
              <a:rPr lang="zh-CN" altLang="en-US">
                <a:ea typeface="宋体" charset="0"/>
                <a:sym typeface="+mn-ea"/>
              </a:rPr>
              <a:t>。</a:t>
            </a:r>
            <a:r>
              <a:rPr lang="en-US" altLang="zh-CN">
                <a:ea typeface="宋体" charset="0"/>
              </a:rPr>
              <a:t>ChCore</a:t>
            </a:r>
            <a:r>
              <a:rPr lang="zh-CN" altLang="en-US">
                <a:ea typeface="宋体" charset="0"/>
              </a:rPr>
              <a:t>当前支持的驱动都是面向树莓派</a:t>
            </a:r>
            <a:r>
              <a:rPr lang="en-US" altLang="zh-CN">
                <a:ea typeface="宋体" charset="0"/>
              </a:rPr>
              <a:t>3b</a:t>
            </a:r>
            <a:r>
              <a:rPr lang="" altLang="en-US">
                <a:ea typeface="宋体" charset="0"/>
              </a:rPr>
              <a:t>+</a:t>
            </a:r>
            <a:r>
              <a:rPr lang="zh-CN" altLang="">
                <a:ea typeface="宋体" charset="0"/>
              </a:rPr>
              <a:t>实现的，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虚拟化系统很需要能够跑在树莓派板子上。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除了移植到树莓派平台，</a:t>
            </a:r>
            <a:r>
              <a:rPr lang="en-US" altLang="zh-CN"/>
              <a:t>Adagio</a:t>
            </a:r>
            <a:r>
              <a:rPr lang="zh-CN" altLang="en-US">
                <a:ea typeface="宋体" charset="0"/>
              </a:rPr>
              <a:t>还需要一系列的扩展与优化，包括通过</a:t>
            </a:r>
            <a:r>
              <a:rPr lang="en-US" altLang="zh-CN">
                <a:ea typeface="宋体" charset="0"/>
              </a:rPr>
              <a:t>MMIO</a:t>
            </a:r>
            <a:r>
              <a:rPr lang="zh-CN" altLang="en-US">
                <a:ea typeface="宋体" charset="0"/>
              </a:rPr>
              <a:t>实现中断虚拟化，支持虚拟机拥有多</a:t>
            </a:r>
            <a:r>
              <a:rPr lang="en-US" altLang="zh-CN">
                <a:ea typeface="宋体" charset="0"/>
              </a:rPr>
              <a:t>VCPU</a:t>
            </a:r>
            <a:r>
              <a:rPr lang="zh-CN" altLang="en-US">
                <a:ea typeface="宋体" charset="0"/>
              </a:rPr>
              <a:t>，支持跑多个虚拟机。本工作就是在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虚拟化系统的这些需求上展开。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接下来对</a:t>
            </a:r>
            <a:r>
              <a:rPr lang="en-US" altLang="zh-CN" dirty="0"/>
              <a:t>Adagio</a:t>
            </a:r>
            <a:r>
              <a:rPr lang="zh-CN" altLang="en-US" dirty="0">
                <a:ea typeface="宋体" charset="0"/>
              </a:rPr>
              <a:t>虚拟化系统与本工作进行整体上的介绍。</a:t>
            </a:r>
            <a:endParaRPr lang="zh-CN" altLang="en-US" dirty="0">
              <a:ea typeface="宋体" charset="0"/>
            </a:endParaRPr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这张图展示的是</a:t>
            </a:r>
            <a:r>
              <a:rPr lang="en-US" altLang="zh-CN"/>
              <a:t>Adagio</a:t>
            </a:r>
            <a:r>
              <a:rPr lang="zh-CN" altLang="en-US">
                <a:ea typeface="宋体" charset="0"/>
              </a:rPr>
              <a:t>虚拟化系统的架构，浅色竖向虚线分割</a:t>
            </a:r>
            <a:r>
              <a:rPr lang="en-US" altLang="zh-CN">
                <a:ea typeface="宋体" charset="0"/>
              </a:rPr>
              <a:t>ChCore</a:t>
            </a:r>
            <a:r>
              <a:rPr lang="zh-CN" altLang="en-US">
                <a:ea typeface="宋体" charset="0"/>
              </a:rPr>
              <a:t>与虚拟机，横向深色虚线分割硬件层与软件层，以及软件层各特权级别。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虚拟化系统包括位于</a:t>
            </a:r>
            <a:r>
              <a:rPr lang="en-US" altLang="zh-CN">
                <a:ea typeface="宋体" charset="0"/>
              </a:rPr>
              <a:t>EL2</a:t>
            </a:r>
            <a:r>
              <a:rPr lang="zh-CN" altLang="en-US">
                <a:ea typeface="宋体" charset="0"/>
              </a:rPr>
              <a:t>的</a:t>
            </a:r>
            <a:r>
              <a:rPr lang="en-US" altLang="zh-CN">
                <a:ea typeface="宋体" charset="0"/>
              </a:rPr>
              <a:t>HYP Helper</a:t>
            </a:r>
            <a:r>
              <a:rPr lang="zh-CN" altLang="en-US">
                <a:ea typeface="宋体" charset="0"/>
              </a:rPr>
              <a:t>以及</a:t>
            </a:r>
            <a:r>
              <a:rPr lang="en-US" altLang="zh-CN">
                <a:ea typeface="宋体" charset="0"/>
              </a:rPr>
              <a:t>EL1</a:t>
            </a:r>
            <a:r>
              <a:rPr lang="zh-CN" altLang="en-US">
                <a:ea typeface="宋体" charset="0"/>
              </a:rPr>
              <a:t>中的内核态虚拟机管理器，</a:t>
            </a:r>
            <a:r>
              <a:rPr lang="en-US" altLang="zh-CN">
                <a:ea typeface="宋体" charset="0"/>
              </a:rPr>
              <a:t>EL0</a:t>
            </a:r>
            <a:r>
              <a:rPr lang="zh-CN" altLang="en-US">
                <a:ea typeface="宋体" charset="0"/>
              </a:rPr>
              <a:t>中的用户态虚拟机管理器。蓝色图形是本工作对</a:t>
            </a:r>
            <a:r>
              <a:rPr lang="en-US" altLang="zh-CN">
                <a:ea typeface="宋体" charset="0"/>
              </a:rPr>
              <a:t>Adagio</a:t>
            </a:r>
            <a:r>
              <a:rPr lang="zh-CN" altLang="en-US">
                <a:ea typeface="宋体" charset="0"/>
              </a:rPr>
              <a:t>进行的扩展与优化。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true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true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true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true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</a:fld>
            <a:endParaRPr lang="en-US" altLang="zh-CN"/>
          </a:p>
        </p:txBody>
      </p:sp>
      <p:pic>
        <p:nvPicPr>
          <p:cNvPr id="8" name="图片 7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true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true"/>
          </p:cNvPicPr>
          <p:nvPr userDrawn="true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true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true"/>
          </p:cNvSpPr>
          <p:nvPr>
            <p:ph sz="quarter" idx="10" hasCustomPrompt="true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true"/>
          </p:cNvSpPr>
          <p:nvPr>
            <p:ph sz="quarter" idx="11" hasCustomPrompt="true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true"/>
          </p:cNvSpPr>
          <p:nvPr>
            <p:ph sz="quarter" idx="10" hasCustomPrompt="true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true"/>
          </p:cNvSpPr>
          <p:nvPr>
            <p:ph sz="quarter" idx="11" hasCustomPrompt="true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true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true"/>
          </p:cNvSpPr>
          <p:nvPr>
            <p:ph type="title" hasCustomPrompt="true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true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true"/>
          </p:cNvSpPr>
          <p:nvPr>
            <p:ph sz="quarter" idx="10" hasCustomPrompt="true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true"/>
          </p:cNvSpPr>
          <p:nvPr>
            <p:ph sz="quarter" idx="11" hasCustomPrompt="true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true"/>
          </p:cNvSpPr>
          <p:nvPr>
            <p:ph type="body" sz="quarter" idx="3" hasCustomPrompt="true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  <a:endParaRPr lang="zh-CN" altLang="en-US" dirty="0" smtClean="0"/>
          </a:p>
        </p:txBody>
      </p:sp>
      <p:pic>
        <p:nvPicPr>
          <p:cNvPr id="19" name="图片 1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true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true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true"/>
          </p:cNvPicPr>
          <p:nvPr userDrawn="true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true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true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true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true"/>
          </p:cNvSpPr>
          <p:nvPr>
            <p:ph type="title" hasCustomPrompt="true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true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true"/>
          </p:cNvSpPr>
          <p:nvPr>
            <p:ph sz="quarter" idx="10" hasCustomPrompt="true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true"/>
          </p:cNvSpPr>
          <p:nvPr>
            <p:ph sz="quarter" idx="11" hasCustomPrompt="true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true"/>
          </p:cNvSpPr>
          <p:nvPr>
            <p:ph type="body" sz="quarter" idx="3" hasCustomPrompt="true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  <a:endParaRPr lang="zh-CN" altLang="en-US" dirty="0" smtClean="0"/>
          </a:p>
        </p:txBody>
      </p:sp>
      <p:sp>
        <p:nvSpPr>
          <p:cNvPr id="21" name="灯片编号占位符 8"/>
          <p:cNvSpPr>
            <a:spLocks noGrp="true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true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true"/>
          </p:cNvPicPr>
          <p:nvPr userDrawn="true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true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true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true"/>
          </p:cNvSpPr>
          <p:nvPr>
            <p:ph type="body" sz="quarter" idx="10" hasCustomPrompt="true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true"/>
          </p:cNvPicPr>
          <p:nvPr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true"/>
          </p:cNvPicPr>
          <p:nvPr userDrawn="true"/>
        </p:nvPicPr>
        <p:blipFill rotWithShape="true"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true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true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true"/>
          </p:cNvPicPr>
          <p:nvPr userDrawn="true"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true"/>
          </p:cNvSpPr>
          <p:nvPr>
            <p:ph sz="quarter" idx="10" hasCustomPrompt="true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true"/>
          </p:cNvSpPr>
          <p:nvPr>
            <p:ph sz="quarter" idx="10" hasCustomPrompt="true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true"/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true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true"/>
          </p:cNvSpPr>
          <p:nvPr>
            <p:ph sz="quarter" idx="10" hasCustomPrompt="true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true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true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true"/>
          </p:cNvPicPr>
          <p:nvPr userDrawn="true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true"/>
          </p:cNvSpPr>
          <p:nvPr>
            <p:ph sz="quarter" idx="10" hasCustomPrompt="true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true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</a:fld>
            <a:endParaRPr lang="en-US" altLang="zh-CN"/>
          </a:p>
        </p:txBody>
      </p:sp>
      <p:sp>
        <p:nvSpPr>
          <p:cNvPr id="8" name="文本框 7"/>
          <p:cNvSpPr txBox="true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true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true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true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true"/>
          <p:nvPr userDrawn="true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true"/>
          </p:cNvPicPr>
          <p:nvPr userDrawn="true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true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true"/>
          </p:cNvPicPr>
          <p:nvPr userDrawn="true"/>
        </p:nvPicPr>
        <p:blipFill>
          <a:blip r:embed="rId4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true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true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true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true"/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true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true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true"/>
          </p:cNvPicPr>
          <p:nvPr userDrawn="true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true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9" Type="http://schemas.microsoft.com/office/2007/relationships/hdphoto" Target="../media/image8.wdp"/><Relationship Id="rId18" Type="http://schemas.openxmlformats.org/officeDocument/2006/relationships/image" Target="../media/image7.png"/><Relationship Id="rId17" Type="http://schemas.openxmlformats.org/officeDocument/2006/relationships/image" Target="../media/image5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true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true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true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true"/>
          </p:cNvPicPr>
          <p:nvPr userDrawn="true"/>
        </p:nvPicPr>
        <p:blipFill>
          <a:blip r:embed="rId1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true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true"/>
          </p:cNvPicPr>
          <p:nvPr userDrawn="true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true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true"/>
          </p:cNvPicPr>
          <p:nvPr userDrawn="true"/>
        </p:nvPicPr>
        <p:blipFill>
          <a:blip r:embed="rId2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true"/>
          </p:cNvSpPr>
          <p:nvPr>
            <p:ph type="title"/>
          </p:nvPr>
        </p:nvSpPr>
        <p:spPr>
          <a:xfrm>
            <a:off x="628650" y="4264025"/>
            <a:ext cx="7695565" cy="785495"/>
          </a:xfrm>
        </p:spPr>
        <p:txBody>
          <a:bodyPr/>
          <a:lstStyle/>
          <a:p>
            <a:pPr algn="l"/>
            <a:r>
              <a:rPr sz="3600" dirty="0" smtClean="0"/>
              <a:t>树莓派平台上 A</a:t>
            </a:r>
            <a:r>
              <a:rPr lang="en-US" sz="3600" dirty="0" smtClean="0"/>
              <a:t>dagio</a:t>
            </a:r>
            <a:r>
              <a:rPr sz="3600" dirty="0" smtClean="0"/>
              <a:t> 虚拟化系统的扩展与优化</a:t>
            </a:r>
            <a:endParaRPr sz="3600" dirty="0" smtClean="0"/>
          </a:p>
        </p:txBody>
      </p:sp>
      <p:sp>
        <p:nvSpPr>
          <p:cNvPr id="5" name="副标题 4"/>
          <p:cNvSpPr>
            <a:spLocks noGrp="true"/>
          </p:cNvSpPr>
          <p:nvPr>
            <p:ph type="subTitle" idx="1"/>
          </p:nvPr>
        </p:nvSpPr>
        <p:spPr>
          <a:xfrm>
            <a:off x="628650" y="6013450"/>
            <a:ext cx="2626360" cy="269240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CN" dirty="0" smtClean="0"/>
              <a:t>20</a:t>
            </a:r>
            <a:r>
              <a:rPr lang="en-US" dirty="0" smtClean="0"/>
              <a:t>21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endParaRPr lang="zh-CN" altLang="en-US" dirty="0"/>
          </a:p>
        </p:txBody>
      </p:sp>
      <p:sp>
        <p:nvSpPr>
          <p:cNvPr id="3" name="文本框 2"/>
          <p:cNvSpPr txBox="true"/>
          <p:nvPr/>
        </p:nvSpPr>
        <p:spPr>
          <a:xfrm>
            <a:off x="668655" y="5236210"/>
            <a:ext cx="2295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+mn-ea"/>
              </a:rPr>
              <a:t>郭志</a:t>
            </a:r>
            <a:endParaRPr lang="zh-CN" altLang="en-US" sz="24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215"/>
    </mc:Choice>
    <mc:Fallback>
      <p:transition advTm="821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true"/>
          </p:cNvSpPr>
          <p:nvPr>
            <p:ph sz="quarter" idx="10"/>
          </p:nvPr>
        </p:nvSpPr>
        <p:spPr/>
        <p:txBody>
          <a:bodyPr/>
          <a:p>
            <a:r>
              <a:rPr lang="zh-CN" altLang="en-US" sz="2400" b="1">
                <a:sym typeface="+mn-ea"/>
              </a:rPr>
              <a:t>Transplant to Raspberry Pi</a:t>
            </a:r>
            <a:endParaRPr lang="en-US" altLang="zh-CN" sz="2400" b="1"/>
          </a:p>
          <a:p>
            <a:r>
              <a:rPr lang="en-US" altLang="zh-CN" sz="2400" b="1"/>
              <a:t>Interrupt virtualization</a:t>
            </a:r>
            <a:endParaRPr lang="en-US" altLang="zh-CN" sz="2400" b="1"/>
          </a:p>
          <a:p>
            <a:r>
              <a:rPr lang="en-US" altLang="zh-CN" sz="2400" b="1"/>
              <a:t>Multi-VCPU support</a:t>
            </a:r>
            <a:endParaRPr lang="en-US" altLang="zh-CN" sz="2400" b="1"/>
          </a:p>
          <a:p>
            <a:r>
              <a:rPr lang="en-US" altLang="zh-CN" sz="2400" b="1"/>
              <a:t>Multi-VM support</a:t>
            </a:r>
            <a:endParaRPr lang="en-US" altLang="zh-CN" sz="2400" b="1"/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Expansion and Optimization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目录 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Contents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Freeform 10"/>
          <p:cNvSpPr/>
          <p:nvPr userDrawn="true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true"/>
          <p:nvPr userDrawn="true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true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reeform 10"/>
          <p:cNvSpPr/>
          <p:nvPr userDrawn="true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/>
          <p:cNvSpPr txBox="true"/>
          <p:nvPr userDrawn="true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true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 10"/>
          <p:cNvSpPr/>
          <p:nvPr userDrawn="true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true"/>
          <p:nvPr userDrawn="true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true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reeform 10"/>
          <p:cNvSpPr/>
          <p:nvPr userDrawn="true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true"/>
          <p:nvPr userDrawn="true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4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true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Freeform 10"/>
          <p:cNvSpPr/>
          <p:nvPr userDrawn="true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true"/>
          <p:nvPr userDrawn="true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5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true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true"/>
          </p:cNvSpPr>
          <p:nvPr>
            <p:ph sz="quarter" idx="10"/>
          </p:nvPr>
        </p:nvSpPr>
        <p:spPr>
          <a:xfrm>
            <a:off x="494030" y="1685925"/>
            <a:ext cx="4444365" cy="4921250"/>
          </a:xfrm>
        </p:spPr>
        <p:txBody>
          <a:bodyPr/>
          <a:p>
            <a:r>
              <a:rPr lang="en-US" altLang="zh-CN"/>
              <a:t>merge Adagio branch to ChCore master branch</a:t>
            </a:r>
            <a:r>
              <a:rPr lang="" altLang="en-US"/>
              <a:t>.</a:t>
            </a:r>
            <a:endParaRPr lang="en-US" altLang="zh-CN"/>
          </a:p>
          <a:p>
            <a:r>
              <a:rPr lang="en-US" altLang="zh-CN"/>
              <a:t>enable and handle VTimer interrupt in Raspberry Pi 3b+.</a:t>
            </a:r>
            <a:endParaRPr lang="en-US" altLang="zh-CN"/>
          </a:p>
          <a:p>
            <a:r>
              <a:rPr lang="en-US" altLang="zh-CN"/>
              <a:t>reimplement interrupt virtualization using MMIO.</a:t>
            </a:r>
            <a:endParaRPr lang="en-US" altLang="zh-CN"/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Transplant to Raspberry Pi</a:t>
            </a:r>
            <a:endParaRPr lang="zh-CN" altLang="en-US"/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flipH="true">
            <a:off x="5118735" y="2559050"/>
            <a:ext cx="3373120" cy="2249170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1252855" y="5240020"/>
            <a:ext cx="6677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Adagio is </a:t>
            </a:r>
            <a:r>
              <a:rPr lang="en-US" altLang="en-US" sz="2400" b="1"/>
              <a:t>transplanted</a:t>
            </a:r>
            <a:r>
              <a:rPr lang="en-US" altLang="zh-CN" sz="2400" b="1"/>
              <a:t> to Raspberry Pi</a:t>
            </a:r>
            <a:endParaRPr lang="en-US" alt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true"/>
          </p:cNvSpPr>
          <p:nvPr>
            <p:ph sz="quarter" idx="10"/>
          </p:nvPr>
        </p:nvSpPr>
        <p:spPr>
          <a:xfrm>
            <a:off x="494030" y="1685925"/>
            <a:ext cx="6195060" cy="492125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In GIC, os have to read GICC IAR register to ack an interrupt and write GICC EOIR register to eoi an interrupt.</a:t>
            </a:r>
            <a:endParaRPr lang="en-US" altLang="en-US" dirty="0" smtClean="0"/>
          </a:p>
          <a:p>
            <a:r>
              <a:rPr lang="en-US" altLang="en-US" dirty="0" smtClean="0"/>
              <a:t>In Hikey970 platform, VGIC can provide IAR and EOIR registers to vm. Ack and eoi an interrupt will not lead to vm exit.</a:t>
            </a:r>
            <a:endParaRPr lang="en-US" altLang="en-US" dirty="0" smtClean="0"/>
          </a:p>
          <a:p>
            <a:r>
              <a:rPr lang="en-US" altLang="en-US" dirty="0" smtClean="0"/>
              <a:t>In Raspi3B+ platform, VGIC is not existed. we have to virtualize interrupt by </a:t>
            </a:r>
            <a:r>
              <a:rPr lang="en-US" altLang="en-US" b="1" dirty="0" smtClean="0"/>
              <a:t>MMIO</a:t>
            </a:r>
            <a:r>
              <a:rPr lang="en-US" altLang="en-US" dirty="0" smtClean="0"/>
              <a:t>.</a:t>
            </a:r>
            <a:endParaRPr lang="en-US" altLang="en-US" dirty="0" smtClean="0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Interrupt virtualization</a:t>
            </a:r>
            <a:endParaRPr lang="en-US" altLang="en-US" dirty="0"/>
          </a:p>
        </p:txBody>
      </p:sp>
      <p:pic>
        <p:nvPicPr>
          <p:cNvPr id="2" name="图片 1" descr="irq_mmio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69565" y="2224405"/>
            <a:ext cx="6036945" cy="4121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true"/>
          </p:cNvSpPr>
          <p:nvPr>
            <p:ph sz="quarter" idx="10"/>
          </p:nvPr>
        </p:nvSpPr>
        <p:spPr>
          <a:xfrm>
            <a:off x="494030" y="1685925"/>
            <a:ext cx="6942455" cy="492125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Through MMIO, we virtualize interrupt to virtual machines in user mode. The procedure of collect and preserve interrupt</a:t>
            </a:r>
            <a:r>
              <a:rPr lang="" altLang="en-US" dirty="0" smtClean="0"/>
              <a:t>s</a:t>
            </a:r>
            <a:r>
              <a:rPr lang="en-US" altLang="en-US" dirty="0" smtClean="0"/>
              <a:t> for each vm also matters.</a:t>
            </a:r>
            <a:endParaRPr lang="en-US" altLang="en-US" dirty="0" smtClean="0"/>
          </a:p>
          <a:p>
            <a:r>
              <a:rPr lang="en-US" altLang="en-US" dirty="0" smtClean="0"/>
              <a:t>In Adagio, there are multiple kinds of interrupts. eg VTimer, Uart, Virtual IPI. In previous Adagio version, the pending interrupt is kept in a variable, which may lead to interrupt loss. Therefore w</a:t>
            </a:r>
            <a:r>
              <a:rPr lang="en-US" altLang="en-US" dirty="0" smtClean="0">
                <a:sym typeface="+mn-ea"/>
              </a:rPr>
              <a:t>e design and implement a pending interrupt vector to preserve interrupts wait for virtualize. </a:t>
            </a:r>
            <a:endParaRPr lang="en-US" altLang="en-US" dirty="0" smtClean="0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ym typeface="+mn-ea"/>
              </a:rPr>
              <a:t>Interrupt virtualization</a:t>
            </a:r>
            <a:endParaRPr lang="en-US" altLang="en-US" dirty="0"/>
          </a:p>
        </p:txBody>
      </p:sp>
      <p:pic>
        <p:nvPicPr>
          <p:cNvPr id="2" name="图片 1" descr="pending_adagio_irq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68775" y="4203065"/>
            <a:ext cx="4697730" cy="193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true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Considering that the virtual machine is running when a pending interrupt is inserted into the virtual machine, the interrupt cannot be processed until the virtual machine exits.</a:t>
            </a:r>
            <a:endParaRPr lang="en-US" altLang="en-US" dirty="0" smtClean="0"/>
          </a:p>
          <a:p>
            <a:r>
              <a:rPr lang="en-US" altLang="en-US" dirty="0" smtClean="0"/>
              <a:t>We use </a:t>
            </a:r>
            <a:r>
              <a:rPr lang="en-US" altLang="en-US" b="1" dirty="0" smtClean="0"/>
              <a:t>physical IPI</a:t>
            </a:r>
            <a:r>
              <a:rPr lang="en-US" altLang="en-US" dirty="0" smtClean="0"/>
              <a:t> to reduce interrupt latency. This is referred to the design of KVM.</a:t>
            </a: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ym typeface="+mn-ea"/>
              </a:rPr>
              <a:t>Interrupt virtualization</a:t>
            </a: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true"/>
          </p:cNvSpPr>
          <p:nvPr>
            <p:ph sz="quarter" idx="10"/>
          </p:nvPr>
        </p:nvSpPr>
        <p:spPr>
          <a:xfrm>
            <a:off x="494030" y="1685925"/>
            <a:ext cx="4065905" cy="2374265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/>
              <a:t>virtualize multiple vcpu</a:t>
            </a:r>
            <a:r>
              <a:rPr lang="" altLang="en-US" dirty="0" smtClean="0"/>
              <a:t>s</a:t>
            </a:r>
            <a:r>
              <a:rPr lang="en-US" altLang="en-US" dirty="0" smtClean="0"/>
              <a:t> by multiple thread</a:t>
            </a:r>
            <a:r>
              <a:rPr lang="" altLang="en-US" dirty="0" smtClean="0"/>
              <a:t>s</a:t>
            </a:r>
            <a:endParaRPr lang="en-US" altLang="en-US" dirty="0" smtClean="0"/>
          </a:p>
          <a:p>
            <a:r>
              <a:rPr lang="en-US" altLang="en-US" dirty="0" smtClean="0"/>
              <a:t>Use VMPIDR_EL2 to virtualize MPIDR_EL1 register</a:t>
            </a:r>
            <a:endParaRPr lang="en-US" altLang="en-US" dirty="0" smtClean="0"/>
          </a:p>
          <a:p>
            <a:r>
              <a:rPr lang="en-US" altLang="en-US" dirty="0" smtClean="0"/>
              <a:t>virtualize PSCI</a:t>
            </a:r>
            <a:endParaRPr lang="en-US" altLang="en-US" dirty="0" smtClean="0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Multi-VCPU support</a:t>
            </a:r>
            <a:endParaRPr lang="en-US" altLang="en-US" dirty="0"/>
          </a:p>
        </p:txBody>
      </p:sp>
      <p:pic>
        <p:nvPicPr>
          <p:cNvPr id="2" name="图片 1" descr="psci_on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110480" y="1798320"/>
            <a:ext cx="3299460" cy="2186940"/>
          </a:xfrm>
          <a:prstGeom prst="rect">
            <a:avLst/>
          </a:prstGeom>
        </p:spPr>
      </p:pic>
      <p:sp>
        <p:nvSpPr>
          <p:cNvPr id="8" name="内容占位符 4"/>
          <p:cNvSpPr>
            <a:spLocks noGrp="true"/>
          </p:cNvSpPr>
          <p:nvPr/>
        </p:nvSpPr>
        <p:spPr>
          <a:xfrm>
            <a:off x="494030" y="3786505"/>
            <a:ext cx="4065905" cy="10204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virtualize IPI</a:t>
            </a:r>
            <a:endParaRPr lang="en-US" altLang="en-US" dirty="0" smtClean="0"/>
          </a:p>
        </p:txBody>
      </p:sp>
      <p:pic>
        <p:nvPicPr>
          <p:cNvPr id="9" name="图片 8" descr="vipi_procedure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935" y="1691640"/>
            <a:ext cx="4223385" cy="4989195"/>
          </a:xfrm>
          <a:prstGeom prst="rect">
            <a:avLst/>
          </a:prstGeom>
        </p:spPr>
      </p:pic>
      <p:sp>
        <p:nvSpPr>
          <p:cNvPr id="10" name="文本框 9"/>
          <p:cNvSpPr txBox="true"/>
          <p:nvPr/>
        </p:nvSpPr>
        <p:spPr>
          <a:xfrm>
            <a:off x="349885" y="5385435"/>
            <a:ext cx="4530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ym typeface="+mn-ea"/>
              </a:rPr>
              <a:t>Adagio is extended to </a:t>
            </a:r>
            <a:r>
              <a:rPr lang="en-US" altLang="en-US" b="1">
                <a:sym typeface="+mn-ea"/>
              </a:rPr>
              <a:t>multi-VCPUs</a:t>
            </a:r>
            <a:endParaRPr lang="en-US" altLang="zh-CN" b="1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true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Use VMID, which is a tag in tlb. After using VMID, there is no need to flush tlb in vm enter and vm exit.</a:t>
            </a:r>
            <a:endParaRPr lang="en-US" altLang="en-US" dirty="0" smtClean="0"/>
          </a:p>
          <a:p>
            <a:r>
              <a:rPr lang="en-US" altLang="en-US" dirty="0" smtClean="0"/>
              <a:t>Implement UartMgr System Server in ChCore, which can deal with front and background switching.</a:t>
            </a:r>
            <a:endParaRPr lang="en-US" altLang="en-US" dirty="0" smtClean="0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Multi-VM support</a:t>
            </a:r>
            <a:endParaRPr lang="en-US" altLang="en-US" dirty="0"/>
          </a:p>
        </p:txBody>
      </p:sp>
      <p:pic>
        <p:nvPicPr>
          <p:cNvPr id="2" name="图片 1" descr="uart_mgr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97268" y="1548130"/>
            <a:ext cx="7149465" cy="4338320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1715770" y="5849620"/>
            <a:ext cx="5323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ym typeface="+mn-ea"/>
              </a:rPr>
              <a:t>Adagio is extended to </a:t>
            </a:r>
            <a:r>
              <a:rPr lang="en-US" altLang="en-US" b="1">
                <a:sym typeface="+mn-ea"/>
              </a:rPr>
              <a:t>multi-VMs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目录 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Contents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Freeform 10"/>
          <p:cNvSpPr>
            <a:spLocks noChangeAspect="true"/>
          </p:cNvSpPr>
          <p:nvPr userDrawn="true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true"/>
          <p:nvPr userDrawn="true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true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reeform 10"/>
          <p:cNvSpPr>
            <a:spLocks noChangeAspect="true"/>
          </p:cNvSpPr>
          <p:nvPr userDrawn="true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/>
          <p:cNvSpPr txBox="true"/>
          <p:nvPr userDrawn="true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true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 10"/>
          <p:cNvSpPr>
            <a:spLocks noChangeAspect="true"/>
          </p:cNvSpPr>
          <p:nvPr userDrawn="true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true"/>
          <p:nvPr userDrawn="true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true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reeform 10"/>
          <p:cNvSpPr>
            <a:spLocks noChangeAspect="true"/>
          </p:cNvSpPr>
          <p:nvPr userDrawn="true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true"/>
          <p:nvPr userDrawn="true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4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true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Freeform 10"/>
          <p:cNvSpPr>
            <a:spLocks noChangeAspect="true"/>
          </p:cNvSpPr>
          <p:nvPr userDrawn="true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true"/>
          <p:nvPr userDrawn="true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5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true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true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We made a virtual machine which can handle irq and access uart device to test interrupt virtualization.</a:t>
            </a:r>
            <a:endParaRPr lang="en-US" altLang="en-US" dirty="0" smtClean="0"/>
          </a:p>
          <a:p>
            <a:r>
              <a:rPr lang="en-US" altLang="en-US" dirty="0" smtClean="0"/>
              <a:t>We made a virtual machine which has multiple VCPU and can send IPI to test Multi-VCPUs support. We also use a Linux virtual machine with smp configured to test Multi-VCPUs support. The test result shows vm in Adagio can have </a:t>
            </a:r>
            <a:r>
              <a:rPr lang="en-US" altLang="en-US" b="1" dirty="0" smtClean="0"/>
              <a:t>4</a:t>
            </a:r>
            <a:r>
              <a:rPr lang="en-US" altLang="en-US" dirty="0" smtClean="0"/>
              <a:t> vcpus.</a:t>
            </a:r>
            <a:endParaRPr lang="en-US" altLang="en-US" dirty="0" smtClean="0"/>
          </a:p>
          <a:p>
            <a:r>
              <a:rPr lang="en-US" altLang="en-US" dirty="0" smtClean="0"/>
              <a:t>We implement an multiple virtual machines test framework to test Multi-VM support. The test result shows Adagio can run </a:t>
            </a:r>
            <a:r>
              <a:rPr lang="en-US" altLang="en-US" b="1" dirty="0" smtClean="0"/>
              <a:t>8 </a:t>
            </a:r>
            <a:r>
              <a:rPr lang="en-US" altLang="en-US" dirty="0" smtClean="0"/>
              <a:t>Linux virtual machines simutaneously.</a:t>
            </a:r>
            <a:endParaRPr lang="en-US" altLang="en-US" dirty="0" smtClean="0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Functional evaluation</a:t>
            </a: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目录 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Contents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/>
            <p:nvPr userDrawn="true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false" compatLnSpc="true">
              <a:noAutofit/>
            </a:bodyPr>
            <a:lstStyle/>
            <a:p>
              <a:pPr algn="ctr"/>
              <a:endParaRPr lang="zh-CN" altLang="en-US" sz="32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true"/>
            <p:nvPr userDrawn="true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true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true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false" compatLnSpc="true">
              <a:noAutofit/>
            </a:bodyPr>
            <a:lstStyle/>
            <a:p>
              <a:pPr algn="ctr"/>
              <a:endParaRPr lang="zh-CN" altLang="en-US" sz="32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/>
            <p:cNvSpPr txBox="true"/>
            <p:nvPr userDrawn="true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true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/>
            <p:nvPr userDrawn="true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false" compatLnSpc="true">
              <a:noAutofit/>
            </a:bodyPr>
            <a:lstStyle/>
            <a:p>
              <a:pPr algn="ctr"/>
              <a:endParaRPr lang="zh-CN" altLang="en-US" sz="32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文本框 18"/>
            <p:cNvSpPr txBox="true"/>
            <p:nvPr userDrawn="true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true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/>
            <p:nvPr userDrawn="true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false" compatLnSpc="true">
              <a:noAutofit/>
            </a:bodyPr>
            <a:lstStyle/>
            <a:p>
              <a:pPr algn="ctr"/>
              <a:endParaRPr lang="zh-CN" altLang="en-US" sz="32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文本框 23"/>
            <p:cNvSpPr txBox="true"/>
            <p:nvPr userDrawn="true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true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/>
            <p:nvPr userDrawn="true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false" compatLnSpc="true">
              <a:noAutofit/>
            </a:bodyPr>
            <a:lstStyle/>
            <a:p>
              <a:pPr algn="ctr"/>
              <a:endParaRPr lang="zh-CN" altLang="en-US" sz="32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文本框 33"/>
            <p:cNvSpPr txBox="true"/>
            <p:nvPr userDrawn="true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true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8956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true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true"/>
          <p:nvPr userDrawn="true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true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0"/>
          <p:cNvSpPr/>
          <p:nvPr userDrawn="true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true"/>
          <p:nvPr userDrawn="true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true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/>
          <p:nvPr userDrawn="true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true"/>
          <p:nvPr userDrawn="true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true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/>
          <p:nvPr userDrawn="true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true"/>
          <p:nvPr userDrawn="true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true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Freeform 10"/>
          <p:cNvSpPr/>
          <p:nvPr userDrawn="true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true"/>
          <p:nvPr userDrawn="true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true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2"/>
          <p:cNvSpPr txBox="true"/>
          <p:nvPr/>
        </p:nvSpPr>
        <p:spPr>
          <a:xfrm>
            <a:off x="352737" y="854579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内容占位符 2"/>
          <p:cNvSpPr txBox="true"/>
          <p:nvPr/>
        </p:nvSpPr>
        <p:spPr>
          <a:xfrm>
            <a:off x="352737" y="1749046"/>
            <a:ext cx="8861555" cy="32049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80604020202020204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80604020202020204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80604020202020204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80604020202020204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80604020202020204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4000"/>
              </a:lnSpc>
            </a:pPr>
            <a:r>
              <a:rPr kumimoji="1" lang="en-US" alt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extended and optimized Adagio</a:t>
            </a:r>
            <a:endParaRPr kumimoji="1" lang="en-US" altLang="zh-CN" sz="24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34000"/>
              </a:lnSpc>
            </a:pPr>
            <a:r>
              <a:rPr kumimoji="1" lang="en-US" alt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extend Adagio to Raspi3B+</a:t>
            </a:r>
            <a:endParaRPr kumimoji="1" lang="en-US" altLang="zh-CN" sz="24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34000"/>
              </a:lnSpc>
            </a:pPr>
            <a:r>
              <a:rPr kumimoji="1" lang="en-US" alt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extend Adagio to support multi-VCPUs</a:t>
            </a:r>
            <a:endParaRPr kumimoji="1" lang="en-US" altLang="zh-CN" sz="24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34000"/>
              </a:lnSpc>
            </a:pPr>
            <a:r>
              <a:rPr kumimoji="1" lang="en-US" alt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extend Adagio to support multi-VMs</a:t>
            </a:r>
            <a:endParaRPr kumimoji="1" lang="en-US" altLang="en-US" sz="24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34000"/>
              </a:lnSpc>
            </a:pPr>
            <a:r>
              <a:rPr kumimoji="1" lang="en-US" alt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optimize Adagio in Interrupt virtualization, CPU virtualization as well as Memory virtualization.</a:t>
            </a:r>
            <a:endParaRPr kumimoji="1" lang="en-US" altLang="zh-CN" sz="24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134000"/>
              </a:lnSpc>
              <a:buNone/>
            </a:pPr>
            <a:endParaRPr kumimoji="1" lang="en-US" altLang="zh-CN" sz="24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目录 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Contents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Freeform 10"/>
          <p:cNvSpPr/>
          <p:nvPr userDrawn="true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true"/>
          <p:nvPr userDrawn="true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true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reeform 10"/>
          <p:cNvSpPr/>
          <p:nvPr userDrawn="true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/>
          <p:cNvSpPr txBox="true"/>
          <p:nvPr userDrawn="true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true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 10"/>
          <p:cNvSpPr/>
          <p:nvPr userDrawn="true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true"/>
          <p:nvPr userDrawn="true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true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reeform 10"/>
          <p:cNvSpPr/>
          <p:nvPr userDrawn="true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true"/>
          <p:nvPr userDrawn="true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4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true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Freeform 10"/>
          <p:cNvSpPr/>
          <p:nvPr userDrawn="true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true"/>
          <p:nvPr userDrawn="true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5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true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64"/>
    </mc:Choice>
    <mc:Fallback>
      <p:transition advTm="24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ea typeface="宋体" charset="0"/>
              </a:rPr>
              <a:t>Micro-kernel OS </a:t>
            </a:r>
            <a:r>
              <a:rPr lang="en-US" altLang="zh-CN" dirty="0">
                <a:ea typeface="宋体" charset="0"/>
              </a:rPr>
              <a:t>ChCore</a:t>
            </a:r>
            <a:endParaRPr lang="en-US" altLang="zh-CN" dirty="0">
              <a:ea typeface="宋体" charset="0"/>
            </a:endParaRPr>
          </a:p>
        </p:txBody>
      </p:sp>
      <p:sp>
        <p:nvSpPr>
          <p:cNvPr id="2" name="内容占位符 1"/>
          <p:cNvSpPr/>
          <p:nvPr>
            <p:ph sz="quarter" idx="10"/>
          </p:nvPr>
        </p:nvSpPr>
        <p:spPr/>
        <p:txBody>
          <a:bodyPr/>
          <a:p>
            <a:r>
              <a:rPr lang="en-US" altLang="zh-CN" b="1"/>
              <a:t>Developed by IPADS</a:t>
            </a:r>
            <a:endParaRPr lang="en-US" altLang="zh-CN" b="1"/>
          </a:p>
          <a:p>
            <a:pPr lvl="1"/>
            <a:r>
              <a:rPr lang="en-US" altLang="zh-CN"/>
              <a:t>The target application area of ChCore is the Internet of Things</a:t>
            </a:r>
            <a:endParaRPr lang="en-US" altLang="zh-CN"/>
          </a:p>
          <a:p>
            <a:pPr lvl="0"/>
            <a:r>
              <a:rPr lang="en-US" altLang="zh-CN" b="1"/>
              <a:t>Micro-kernel</a:t>
            </a:r>
            <a:endParaRPr lang="en-US" altLang="zh-CN" b="1"/>
          </a:p>
          <a:p>
            <a:pPr lvl="1"/>
            <a:r>
              <a:rPr lang="en-US" altLang="zh-CN"/>
              <a:t>ChCore puts the main code in user mode, each service in user-mode communicates using IPC.</a:t>
            </a:r>
            <a:endParaRPr lang="en-US" altLang="zh-CN"/>
          </a:p>
          <a:p>
            <a:pPr lvl="0"/>
            <a:r>
              <a:rPr lang="en-US" altLang="zh-CN" b="1"/>
              <a:t>Supported hardware</a:t>
            </a:r>
            <a:endParaRPr lang="en-US" altLang="zh-CN" b="1"/>
          </a:p>
          <a:p>
            <a:pPr lvl="1"/>
            <a:r>
              <a:rPr lang="en-US" altLang="zh-CN"/>
              <a:t>Raspi3B+</a:t>
            </a:r>
            <a:endParaRPr lang="en-US" altLang="zh-CN" b="1"/>
          </a:p>
          <a:p>
            <a:pPr lvl="1"/>
            <a:r>
              <a:rPr lang="en-US" altLang="zh-CN"/>
              <a:t>Hikey970</a:t>
            </a:r>
            <a:endParaRPr lang="en-US" altLang="zh-CN"/>
          </a:p>
          <a:p>
            <a:pPr lvl="1"/>
            <a:r>
              <a:rPr lang="en-US" altLang="zh-CN"/>
              <a:t>x86</a:t>
            </a:r>
            <a:endParaRPr lang="en-US" altLang="zh-CN"/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flipH="true">
            <a:off x="4765040" y="3522980"/>
            <a:ext cx="2101850" cy="1401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05" y="5020310"/>
            <a:ext cx="2490470" cy="14014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890" y="4834890"/>
            <a:ext cx="1764030" cy="17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09"/>
    </mc:Choice>
    <mc:Fallback>
      <p:transition spd="slow" advTm="24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true"/>
          </p:cNvSpPr>
          <p:nvPr>
            <p:ph sz="quarter" idx="10"/>
          </p:nvPr>
        </p:nvSpPr>
        <p:spPr>
          <a:xfrm>
            <a:off x="494030" y="1685925"/>
            <a:ext cx="6009640" cy="49212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 dirty="0" smtClean="0"/>
              <a:t>Based on ChCore</a:t>
            </a:r>
            <a:endParaRPr lang="en-US" altLang="en-US" dirty="0" smtClean="0"/>
          </a:p>
          <a:p>
            <a:pPr lvl="1">
              <a:lnSpc>
                <a:spcPct val="150000"/>
              </a:lnSpc>
            </a:pPr>
            <a:r>
              <a:rPr lang="en-US" altLang="en-US" dirty="0" smtClean="0"/>
              <a:t>The idea of microkernel is applied, most code are existed in user mode.</a:t>
            </a:r>
            <a:endParaRPr lang="en-US" altLang="en-US" dirty="0" smtClean="0"/>
          </a:p>
          <a:p>
            <a:pPr lvl="0">
              <a:lnSpc>
                <a:spcPct val="150000"/>
              </a:lnSpc>
            </a:pPr>
            <a:r>
              <a:rPr lang="en-US" altLang="en-US" sz="2000" b="1" dirty="0" smtClean="0"/>
              <a:t>For ARM</a:t>
            </a:r>
            <a:endParaRPr lang="en-US" altLang="en-US" sz="2000" dirty="0" smtClean="0"/>
          </a:p>
          <a:p>
            <a:pPr lvl="1">
              <a:lnSpc>
                <a:spcPct val="150000"/>
              </a:lnSpc>
            </a:pPr>
            <a:r>
              <a:rPr lang="en-US" altLang="en-US" sz="1800" dirty="0" smtClean="0"/>
              <a:t>support run virtual machine in ARM platform.</a:t>
            </a:r>
            <a:endParaRPr lang="en-US" altLang="en-US" dirty="0" smtClean="0"/>
          </a:p>
          <a:p>
            <a:pPr>
              <a:lnSpc>
                <a:spcPct val="150000"/>
              </a:lnSpc>
            </a:pPr>
            <a:r>
              <a:rPr lang="en-US" altLang="en-US" b="1" dirty="0" smtClean="0"/>
              <a:t>Use Hardware virtualization technology of ARMv8.0</a:t>
            </a:r>
            <a:endParaRPr lang="en-US" altLang="en-US" b="1" dirty="0" smtClean="0"/>
          </a:p>
          <a:p>
            <a:pPr>
              <a:lnSpc>
                <a:spcPct val="150000"/>
              </a:lnSpc>
            </a:pPr>
            <a:r>
              <a:rPr lang="en-US" altLang="en-US" b="1" dirty="0" smtClean="0"/>
              <a:t>Only support Hikey970</a:t>
            </a:r>
            <a:endParaRPr lang="en-US" altLang="en-US" b="1" dirty="0" smtClean="0"/>
          </a:p>
          <a:p>
            <a:pPr lvl="1">
              <a:lnSpc>
                <a:spcPct val="150000"/>
              </a:lnSpc>
            </a:pPr>
            <a:endParaRPr lang="en-US" altLang="en-US" b="1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VMM </a:t>
            </a:r>
            <a:r>
              <a:rPr lang="en-US" altLang="zh-CN" dirty="0"/>
              <a:t>Adagio</a:t>
            </a:r>
            <a:endParaRPr lang="en-US" altLang="zh-CN" dirty="0"/>
          </a:p>
        </p:txBody>
      </p:sp>
      <p:pic>
        <p:nvPicPr>
          <p:cNvPr id="2" name="图片 1" descr="arm_arch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52595" y="3155315"/>
            <a:ext cx="4613910" cy="319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4"/>
    </mc:Choice>
    <mc:Fallback>
      <p:transition spd="slow" advTm="13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true"/>
          </p:cNvSpPr>
          <p:nvPr>
            <p:ph sz="quarter" idx="10"/>
          </p:nvPr>
        </p:nvSpPr>
        <p:spPr>
          <a:xfrm>
            <a:off x="494030" y="1685925"/>
            <a:ext cx="4999355" cy="4921250"/>
          </a:xfrm>
        </p:spPr>
        <p:txBody>
          <a:bodyPr/>
          <a:p>
            <a:r>
              <a:rPr lang="en-US" altLang="zh-CN" b="1">
                <a:ea typeface="宋体" charset="0"/>
              </a:rPr>
              <a:t>Raspberry Pi </a:t>
            </a:r>
            <a:endParaRPr lang="en-US" altLang="zh-CN" b="1">
              <a:ea typeface="宋体" charset="0"/>
            </a:endParaRPr>
          </a:p>
          <a:p>
            <a:pPr lvl="1"/>
            <a:r>
              <a:rPr lang="en-US" altLang="en-US">
                <a:ea typeface="宋体" charset="0"/>
              </a:rPr>
              <a:t>series of small and popular single-board computers.</a:t>
            </a:r>
            <a:endParaRPr lang="en-US" altLang="en-US">
              <a:ea typeface="宋体" charset="0"/>
            </a:endParaRPr>
          </a:p>
          <a:p>
            <a:pPr lvl="0"/>
            <a:r>
              <a:rPr lang="en-US" altLang="en-US" b="1">
                <a:ea typeface="宋体" charset="0"/>
              </a:rPr>
              <a:t>Why Adagio needs Raspberry Pi</a:t>
            </a:r>
            <a:endParaRPr lang="en-US" altLang="en-US" b="1">
              <a:ea typeface="宋体" charset="0"/>
            </a:endParaRPr>
          </a:p>
          <a:p>
            <a:pPr lvl="1"/>
            <a:r>
              <a:rPr lang="en-US" altLang="en-US">
                <a:ea typeface="宋体" charset="0"/>
              </a:rPr>
              <a:t>Most of ChCore’s driver are implemented in Raspberry Pi 3, including drivers of SD card,  keyboard, mouse,network card,camera.Adagio needs ChCore’s driver code to provide backend driver for virtual machines.</a:t>
            </a:r>
            <a:endParaRPr lang="en-US" altLang="en-US">
              <a:ea typeface="宋体" charset="0"/>
            </a:endParaRPr>
          </a:p>
          <a:p>
            <a:pPr lvl="1"/>
            <a:endParaRPr lang="en-US" altLang="en-US">
              <a:ea typeface="宋体" charset="0"/>
            </a:endParaRPr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Raspberry Pi</a:t>
            </a:r>
            <a:endParaRPr lang="en-US" altLang="zh-CN"/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flipH="true">
            <a:off x="5493385" y="2752090"/>
            <a:ext cx="3373120" cy="2249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34"/>
    </mc:Choice>
    <mc:Fallback>
      <p:transition spd="slow" advTm="3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true"/>
          </p:cNvSpPr>
          <p:nvPr>
            <p:ph sz="quarter" idx="10"/>
          </p:nvPr>
        </p:nvSpPr>
        <p:spPr/>
        <p:txBody>
          <a:bodyPr/>
          <a:p>
            <a:r>
              <a:rPr lang="en-US" altLang="zh-CN" b="1"/>
              <a:t>Interrupt virtualization by mmio</a:t>
            </a:r>
            <a:endParaRPr lang="en-US" altLang="zh-CN" b="1"/>
          </a:p>
          <a:p>
            <a:pPr lvl="1"/>
            <a:r>
              <a:rPr lang="en-US" altLang="zh-CN"/>
              <a:t>Adagio can only virtualize interrupts by VGIC provided by specific hardware. For  those hardware platforms(eg </a:t>
            </a:r>
            <a:r>
              <a:rPr lang="en-US" altLang="zh-CN" b="1"/>
              <a:t>Raspi 3B+)</a:t>
            </a:r>
            <a:r>
              <a:rPr lang="en-US" altLang="zh-CN"/>
              <a:t> that don’t support VGIC,Adagio will fail to virtualize interrupts for virtual machine.</a:t>
            </a:r>
            <a:endParaRPr lang="en-US" altLang="zh-CN"/>
          </a:p>
          <a:p>
            <a:pPr lvl="0"/>
            <a:r>
              <a:rPr lang="en-US" altLang="zh-CN" b="1"/>
              <a:t>Multi-VCPU</a:t>
            </a:r>
            <a:endParaRPr lang="en-US" altLang="zh-CN"/>
          </a:p>
          <a:p>
            <a:pPr lvl="1"/>
            <a:r>
              <a:rPr lang="en-US" altLang="zh-CN"/>
              <a:t>Adagio can only virtualize one VCPU for virtual machine. </a:t>
            </a:r>
            <a:endParaRPr lang="en-US" altLang="zh-CN"/>
          </a:p>
          <a:p>
            <a:pPr lvl="0"/>
            <a:r>
              <a:rPr lang="en-US" altLang="zh-CN" b="1"/>
              <a:t>Multi-VM</a:t>
            </a:r>
            <a:endParaRPr lang="en-US" altLang="zh-CN"/>
          </a:p>
          <a:p>
            <a:pPr lvl="1"/>
            <a:r>
              <a:rPr lang="en-US" altLang="zh-CN"/>
              <a:t>Adagio can only support one VM.</a:t>
            </a:r>
            <a:endParaRPr lang="en-US" altLang="zh-CN"/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Adagio needs more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435"/>
    </mc:Choice>
    <mc:Fallback>
      <p:transition spd="slow" advTm="33843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目录 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Contents</a:t>
            </a:r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Freeform 10"/>
          <p:cNvSpPr/>
          <p:nvPr userDrawn="true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true"/>
          <p:nvPr userDrawn="true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true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reeform 10"/>
          <p:cNvSpPr/>
          <p:nvPr userDrawn="true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/>
          <p:cNvSpPr txBox="true"/>
          <p:nvPr userDrawn="true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true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 10"/>
          <p:cNvSpPr/>
          <p:nvPr userDrawn="true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true"/>
          <p:nvPr userDrawn="true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true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reeform 10"/>
          <p:cNvSpPr/>
          <p:nvPr userDrawn="true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true"/>
          <p:nvPr userDrawn="true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4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true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Freeform 10"/>
          <p:cNvSpPr/>
          <p:nvPr userDrawn="true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false" compatLnSpc="true">
            <a:noAutofit/>
          </a:bodyPr>
          <a:lstStyle/>
          <a:p>
            <a:pPr algn="ctr"/>
            <a:endParaRPr lang="zh-CN" alt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/>
          <p:cNvSpPr txBox="true"/>
          <p:nvPr userDrawn="true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5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true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 advTm="632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Adagio</a:t>
            </a:r>
            <a:r>
              <a:rPr lang="en-US" altLang="en-US"/>
              <a:t> architecture</a:t>
            </a:r>
            <a:endParaRPr lang="en-US" altLang="en-US"/>
          </a:p>
        </p:txBody>
      </p:sp>
      <p:pic>
        <p:nvPicPr>
          <p:cNvPr id="8" name="内容占位符 7" descr="adagio_arch"/>
          <p:cNvPicPr>
            <a:picLocks noChangeAspect="true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1667510" y="1685925"/>
            <a:ext cx="5808980" cy="4921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0</TotalTime>
  <Words>4163</Words>
  <Application>WPS 演示</Application>
  <PresentationFormat>全屏显示(4:3)</PresentationFormat>
  <Paragraphs>248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DejaVu Sans</vt:lpstr>
      <vt:lpstr>微软雅黑</vt:lpstr>
      <vt:lpstr>Noto Sans CJK SC</vt:lpstr>
      <vt:lpstr>宋体</vt:lpstr>
      <vt:lpstr>等线</vt:lpstr>
      <vt:lpstr>Pothana2000</vt:lpstr>
      <vt:lpstr>Arial Unicode MS</vt:lpstr>
      <vt:lpstr>等线 Light</vt:lpstr>
      <vt:lpstr>Standard Symbols PS</vt:lpstr>
      <vt:lpstr>2016-VI主题-蓝</vt:lpstr>
      <vt:lpstr>树莓派平台上 Adagio 虚拟化系统的扩展与优化</vt:lpstr>
      <vt:lpstr>目录 Contents</vt:lpstr>
      <vt:lpstr>目录 Contents</vt:lpstr>
      <vt:lpstr>Micro-kernel OS ChCore</vt:lpstr>
      <vt:lpstr>VMM Adagio</vt:lpstr>
      <vt:lpstr>Raspberry Pi</vt:lpstr>
      <vt:lpstr>Adagio needs more</vt:lpstr>
      <vt:lpstr>目录 Contents</vt:lpstr>
      <vt:lpstr>Adagio architecture</vt:lpstr>
      <vt:lpstr>Expansion and Optimization</vt:lpstr>
      <vt:lpstr>目录 Contents</vt:lpstr>
      <vt:lpstr>Transplant to Raspberry Pi</vt:lpstr>
      <vt:lpstr>Interrupt virtualization</vt:lpstr>
      <vt:lpstr>Interrupt virtualization</vt:lpstr>
      <vt:lpstr>Interrupt virtualization</vt:lpstr>
      <vt:lpstr>Multi-VCPU support</vt:lpstr>
      <vt:lpstr>Multi-VM support</vt:lpstr>
      <vt:lpstr>目录 Contents</vt:lpstr>
      <vt:lpstr>Functional evaluation</vt:lpstr>
      <vt:lpstr>目录 Contents</vt:lpstr>
      <vt:lpstr>PowerPoint 演示文稿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guozhi</cp:lastModifiedBy>
  <cp:revision>59</cp:revision>
  <dcterms:created xsi:type="dcterms:W3CDTF">2021-06-01T14:33:16Z</dcterms:created>
  <dcterms:modified xsi:type="dcterms:W3CDTF">2021-06-01T14:33:16Z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2052-11.1.0.10161</vt:lpwstr>
  </property>
</Properties>
</file>